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4364" autoAdjust="0"/>
  </p:normalViewPr>
  <p:slideViewPr>
    <p:cSldViewPr>
      <p:cViewPr varScale="1">
        <p:scale>
          <a:sx n="47" d="100"/>
          <a:sy n="47" d="100"/>
        </p:scale>
        <p:origin x="36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Task%203_Final%20Content%20Data%20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Most Popular Categories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048096397503406E-2"/>
          <c:y val="5.9355091466398807E-2"/>
          <c:w val="0.94221667906761153"/>
          <c:h val="0.86918582713524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'Popular Categories'!$B$1</c:f>
              <c:strCache>
                <c:ptCount val="1"/>
                <c:pt idx="0">
                  <c:v>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'Popular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'Popular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E8-4C5A-B2FD-2FE0A8405F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90832216"/>
        <c:axId val="390832544"/>
      </c:barChart>
      <c:catAx>
        <c:axId val="390832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Category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832544"/>
        <c:crosses val="autoZero"/>
        <c:auto val="1"/>
        <c:lblAlgn val="ctr"/>
        <c:lblOffset val="100"/>
        <c:noMultiLvlLbl val="0"/>
      </c:catAx>
      <c:valAx>
        <c:axId val="390832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Score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832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Content Sentiment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'Content type and sentiment'!$G$1</c:f>
              <c:strCache>
                <c:ptCount val="1"/>
                <c:pt idx="0">
                  <c:v>Count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'Content type and sentiment'!$F$2:$F$5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'Content type and sentiment'!$G$2:$G$5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A-4AA7-BA22-FAB2806E9621}"/>
            </c:ext>
          </c:extLst>
        </c:ser>
        <c:ser>
          <c:idx val="1"/>
          <c:order val="1"/>
          <c:tx>
            <c:strRef>
              <c:f>'Content type and sentiment'!$H$1</c:f>
              <c:strCache>
                <c:ptCount val="1"/>
                <c:pt idx="0">
                  <c:v>Positive score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'Content type and sentiment'!$F$2:$F$5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'Content type and sentiment'!$H$2:$H$5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9A-4AA7-BA22-FAB2806E9621}"/>
            </c:ext>
          </c:extLst>
        </c:ser>
        <c:ser>
          <c:idx val="2"/>
          <c:order val="2"/>
          <c:tx>
            <c:strRef>
              <c:f>'Content type and sentiment'!$I$1</c:f>
              <c:strCache>
                <c:ptCount val="1"/>
                <c:pt idx="0">
                  <c:v>Negatove score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'Content type and sentiment'!$F$2:$F$5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'Content type and sentiment'!$I$2:$I$5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9A-4AA7-BA22-FAB2806E9621}"/>
            </c:ext>
          </c:extLst>
        </c:ser>
        <c:ser>
          <c:idx val="3"/>
          <c:order val="3"/>
          <c:tx>
            <c:strRef>
              <c:f>'Content type and sentiment'!$J$1</c:f>
              <c:strCache>
                <c:ptCount val="1"/>
                <c:pt idx="0">
                  <c:v>Neutral 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'Content type and sentiment'!$F$2:$F$5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'Content type and sentiment'!$J$2:$J$5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C9A-4AA7-BA22-FAB2806E96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66399664"/>
        <c:axId val="466404584"/>
      </c:barChart>
      <c:catAx>
        <c:axId val="46639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04584"/>
        <c:crosses val="autoZero"/>
        <c:auto val="1"/>
        <c:lblAlgn val="ctr"/>
        <c:lblOffset val="100"/>
        <c:noMultiLvlLbl val="0"/>
      </c:catAx>
      <c:valAx>
        <c:axId val="466404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39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786028" y="569719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6829606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2600" b="1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  <a:endParaRPr lang="en-US" sz="12600" b="1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205694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125200" y="987899"/>
            <a:ext cx="69342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A100FF"/>
                </a:solidFill>
              </a:rPr>
              <a:t>There are a total of 16 distinct content categories. Out of which Animal and Science categories are the most popular </a:t>
            </a:r>
            <a:r>
              <a:rPr lang="en-US" sz="2400" dirty="0" smtClean="0">
                <a:solidFill>
                  <a:srgbClr val="A100FF"/>
                </a:solidFill>
              </a:rPr>
              <a:t>one</a:t>
            </a:r>
          </a:p>
          <a:p>
            <a:endParaRPr lang="en-US" sz="2400" dirty="0" smtClean="0">
              <a:solidFill>
                <a:srgbClr val="A1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A100FF"/>
                </a:solidFill>
              </a:rPr>
              <a:t>4 </a:t>
            </a:r>
            <a:r>
              <a:rPr lang="en-US" sz="2400" dirty="0">
                <a:solidFill>
                  <a:srgbClr val="A100FF"/>
                </a:solidFill>
              </a:rPr>
              <a:t>types of content-Photo, Video, GIF and Audio, out of which people </a:t>
            </a:r>
            <a:r>
              <a:rPr lang="en-US" sz="2400" dirty="0" smtClean="0">
                <a:solidFill>
                  <a:srgbClr val="A100FF"/>
                </a:solidFill>
              </a:rPr>
              <a:t>prefer </a:t>
            </a:r>
            <a:r>
              <a:rPr lang="en-US" sz="2400" dirty="0">
                <a:solidFill>
                  <a:srgbClr val="A100FF"/>
                </a:solidFill>
              </a:rPr>
              <a:t>photo and video the </a:t>
            </a:r>
            <a:r>
              <a:rPr lang="en-US" sz="2400" dirty="0" smtClean="0">
                <a:solidFill>
                  <a:srgbClr val="A100FF"/>
                </a:solidFill>
              </a:rPr>
              <a:t>most</a:t>
            </a:r>
          </a:p>
          <a:p>
            <a:endParaRPr lang="en-US" sz="2400" dirty="0" smtClean="0">
              <a:solidFill>
                <a:srgbClr val="A1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A100FF"/>
                </a:solidFill>
              </a:rPr>
              <a:t>May </a:t>
            </a:r>
            <a:r>
              <a:rPr lang="en-US" sz="2400" dirty="0">
                <a:solidFill>
                  <a:srgbClr val="A100FF"/>
                </a:solidFill>
              </a:rPr>
              <a:t>month has the highest number of posts and stands at 2138 posts, while February month has the lowest number of posts (1914 Posts</a:t>
            </a:r>
            <a:r>
              <a:rPr lang="en-US" sz="2400" dirty="0" smtClean="0">
                <a:solidFill>
                  <a:srgbClr val="A100FF"/>
                </a:solidFill>
              </a:rPr>
              <a:t>)</a:t>
            </a:r>
          </a:p>
          <a:p>
            <a:endParaRPr lang="en-US" sz="2400" dirty="0" smtClean="0">
              <a:solidFill>
                <a:srgbClr val="A100FF"/>
              </a:solidFill>
            </a:endParaRPr>
          </a:p>
          <a:p>
            <a:r>
              <a:rPr lang="en-US" sz="2400" b="1" dirty="0" smtClean="0">
                <a:solidFill>
                  <a:srgbClr val="A100FF"/>
                </a:solidFill>
              </a:rPr>
              <a:t>Conclusion</a:t>
            </a:r>
          </a:p>
          <a:p>
            <a:endParaRPr lang="en-US" sz="2400" dirty="0" smtClean="0">
              <a:solidFill>
                <a:srgbClr val="A1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A100FF"/>
                </a:solidFill>
              </a:rPr>
              <a:t>Social </a:t>
            </a:r>
            <a:r>
              <a:rPr lang="en-US" sz="2400" dirty="0">
                <a:solidFill>
                  <a:srgbClr val="A100FF"/>
                </a:solidFill>
              </a:rPr>
              <a:t>Buzz should focus more on the top 5 categories that's Animal, Technology, science, Healthy eating and food and can create campaign to specifically target those </a:t>
            </a:r>
            <a:r>
              <a:rPr lang="en-US" sz="2400" dirty="0" smtClean="0">
                <a:solidFill>
                  <a:srgbClr val="A100FF"/>
                </a:solidFill>
              </a:rPr>
              <a:t>audiences.</a:t>
            </a:r>
          </a:p>
          <a:p>
            <a:endParaRPr lang="en-US" sz="2400" dirty="0" smtClean="0">
              <a:solidFill>
                <a:srgbClr val="A1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A100FF"/>
                </a:solidFill>
              </a:rPr>
              <a:t> </a:t>
            </a:r>
            <a:r>
              <a:rPr lang="en-US" sz="2400" dirty="0">
                <a:solidFill>
                  <a:srgbClr val="A100FF"/>
                </a:solidFill>
              </a:rPr>
              <a:t>Social Buzz </a:t>
            </a:r>
            <a:r>
              <a:rPr lang="en-US" sz="2400" dirty="0" smtClean="0">
                <a:solidFill>
                  <a:srgbClr val="A100FF"/>
                </a:solidFill>
              </a:rPr>
              <a:t>can </a:t>
            </a:r>
            <a:r>
              <a:rPr lang="en-US" sz="2400" dirty="0">
                <a:solidFill>
                  <a:srgbClr val="A100FF"/>
                </a:solidFill>
              </a:rPr>
              <a:t>need to maximize in the month of January, May and August as they number </a:t>
            </a:r>
            <a:r>
              <a:rPr lang="en-US" sz="2400" dirty="0" smtClean="0">
                <a:solidFill>
                  <a:srgbClr val="A100FF"/>
                </a:solidFill>
              </a:rPr>
              <a:t>of posts </a:t>
            </a:r>
            <a:r>
              <a:rPr lang="en-US" sz="2400" dirty="0">
                <a:solidFill>
                  <a:srgbClr val="A100FF"/>
                </a:solidFill>
              </a:rPr>
              <a:t>in these months are the highest.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722" y="607906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557311" y="2028890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04828" y="2237291"/>
            <a:ext cx="68659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Social Buzz is a fast growing technology unicorn that need to adapt quickly to it’s global scale.</a:t>
            </a:r>
          </a:p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Accenture has begun a 3 month POC focusing on these tasks: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audit of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Social Buzz’s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big data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Recommendations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for a successful IPO </a:t>
            </a:r>
            <a:endParaRPr 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Analysis to find Social Buzz’s top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5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most popular categories of 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24660" y="4730297"/>
            <a:ext cx="76398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Over </a:t>
            </a:r>
            <a:r>
              <a:rPr lang="en-US" sz="4000" u="sng" dirty="0" smtClean="0">
                <a:solidFill>
                  <a:schemeClr val="bg1"/>
                </a:solidFill>
              </a:rPr>
              <a:t>100000</a:t>
            </a:r>
            <a:r>
              <a:rPr lang="en-US" sz="3600" dirty="0" smtClean="0">
                <a:solidFill>
                  <a:schemeClr val="bg1"/>
                </a:solidFill>
              </a:rPr>
              <a:t> posts per day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4000" u="sng" dirty="0" smtClean="0">
                <a:solidFill>
                  <a:schemeClr val="bg1"/>
                </a:solidFill>
              </a:rPr>
              <a:t>36,500,000</a:t>
            </a:r>
            <a:r>
              <a:rPr lang="en-US" sz="3600" dirty="0" smtClean="0">
                <a:solidFill>
                  <a:schemeClr val="bg1"/>
                </a:solidFill>
              </a:rPr>
              <a:t> pieces of content per 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year!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u="sng" dirty="0" smtClean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US" sz="2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60355" y="994774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68059" y="678905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4" name="TextBox 33"/>
          <p:cNvSpPr txBox="1"/>
          <p:nvPr/>
        </p:nvSpPr>
        <p:spPr>
          <a:xfrm>
            <a:off x="14293806" y="1825527"/>
            <a:ext cx="32321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Andrew Fleming</a:t>
            </a:r>
          </a:p>
          <a:p>
            <a:r>
              <a:rPr lang="en-US" sz="2400" dirty="0" smtClean="0"/>
              <a:t>Chief Technical Architect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293448" y="4743389"/>
            <a:ext cx="32325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400" dirty="0"/>
              <a:t>Senior Principle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293449" y="7661251"/>
            <a:ext cx="32325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Rohini</a:t>
            </a:r>
            <a:r>
              <a:rPr lang="en-US" sz="2800" b="1" dirty="0" smtClean="0"/>
              <a:t> Khot</a:t>
            </a:r>
          </a:p>
          <a:p>
            <a:r>
              <a:rPr lang="en-US" sz="2400" dirty="0" smtClean="0"/>
              <a:t>Data Analyst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85919" y="1479617"/>
            <a:ext cx="3503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Data Understanding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92421" y="3104122"/>
            <a:ext cx="3767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Data Cleaning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52004" y="4627329"/>
            <a:ext cx="3396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Data Modelling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479207" y="6225190"/>
            <a:ext cx="369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Data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425954" y="7896057"/>
            <a:ext cx="329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Uncover Insights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7821" y="3825136"/>
            <a:ext cx="471743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sz="4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Unique Categories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15220" y="3886691"/>
            <a:ext cx="54530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1897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Reactions to Animal Post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68193" y="3785286"/>
            <a:ext cx="530060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Number of Posts</a:t>
            </a:r>
          </a:p>
          <a:p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960343"/>
              </p:ext>
            </p:extLst>
          </p:nvPr>
        </p:nvGraphicFramePr>
        <p:xfrm>
          <a:off x="2724116" y="1199526"/>
          <a:ext cx="15084872" cy="8030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3977" y="9651703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4578541"/>
              </p:ext>
            </p:extLst>
          </p:nvPr>
        </p:nvGraphicFramePr>
        <p:xfrm>
          <a:off x="2680774" y="977637"/>
          <a:ext cx="15228754" cy="825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320</Words>
  <Application>Microsoft Office PowerPoint</Application>
  <PresentationFormat>Custom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Wingdings</vt:lpstr>
      <vt:lpstr>Calibri</vt:lpstr>
      <vt:lpstr>Clear Sans Regular Bold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Admin</cp:lastModifiedBy>
  <cp:revision>23</cp:revision>
  <dcterms:created xsi:type="dcterms:W3CDTF">2006-08-16T00:00:00Z</dcterms:created>
  <dcterms:modified xsi:type="dcterms:W3CDTF">2025-01-24T12:04:38Z</dcterms:modified>
  <dc:identifier>DAEhDyfaYKE</dc:identifier>
</cp:coreProperties>
</file>